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2" r:id="rId5"/>
    <p:sldId id="259" r:id="rId6"/>
    <p:sldId id="260" r:id="rId7"/>
    <p:sldId id="261"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78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AA262AAE-92EF-42F3-927C-A6528C524FC1}"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52F135-E7C3-4F73-9D20-158CC7C4C6DE}"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1409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262AAE-92EF-42F3-927C-A6528C524FC1}"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52F135-E7C3-4F73-9D20-158CC7C4C6DE}" type="slidenum">
              <a:rPr lang="en-US" smtClean="0"/>
              <a:t>‹#›</a:t>
            </a:fld>
            <a:endParaRPr lang="en-US"/>
          </a:p>
        </p:txBody>
      </p:sp>
    </p:spTree>
    <p:extLst>
      <p:ext uri="{BB962C8B-B14F-4D97-AF65-F5344CB8AC3E}">
        <p14:creationId xmlns:p14="http://schemas.microsoft.com/office/powerpoint/2010/main" val="714542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262AAE-92EF-42F3-927C-A6528C524FC1}"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52F135-E7C3-4F73-9D20-158CC7C4C6DE}"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58986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262AAE-92EF-42F3-927C-A6528C524FC1}"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52F135-E7C3-4F73-9D20-158CC7C4C6DE}" type="slidenum">
              <a:rPr lang="en-US" smtClean="0"/>
              <a:t>‹#›</a:t>
            </a:fld>
            <a:endParaRPr lang="en-US"/>
          </a:p>
        </p:txBody>
      </p:sp>
    </p:spTree>
    <p:extLst>
      <p:ext uri="{BB962C8B-B14F-4D97-AF65-F5344CB8AC3E}">
        <p14:creationId xmlns:p14="http://schemas.microsoft.com/office/powerpoint/2010/main" val="3129644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262AAE-92EF-42F3-927C-A6528C524FC1}"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52F135-E7C3-4F73-9D20-158CC7C4C6DE}"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4077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A262AAE-92EF-42F3-927C-A6528C524FC1}" type="datetimeFigureOut">
              <a:rPr lang="en-US" smtClean="0"/>
              <a:t>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52F135-E7C3-4F73-9D20-158CC7C4C6DE}" type="slidenum">
              <a:rPr lang="en-US" smtClean="0"/>
              <a:t>‹#›</a:t>
            </a:fld>
            <a:endParaRPr lang="en-US"/>
          </a:p>
        </p:txBody>
      </p:sp>
    </p:spTree>
    <p:extLst>
      <p:ext uri="{BB962C8B-B14F-4D97-AF65-F5344CB8AC3E}">
        <p14:creationId xmlns:p14="http://schemas.microsoft.com/office/powerpoint/2010/main" val="987845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A262AAE-92EF-42F3-927C-A6528C524FC1}" type="datetimeFigureOut">
              <a:rPr lang="en-US" smtClean="0"/>
              <a:t>1/27/2023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52F135-E7C3-4F73-9D20-158CC7C4C6DE}" type="slidenum">
              <a:rPr lang="en-US" smtClean="0"/>
              <a:t>‹#›</a:t>
            </a:fld>
            <a:endParaRPr lang="en-US"/>
          </a:p>
        </p:txBody>
      </p:sp>
    </p:spTree>
    <p:extLst>
      <p:ext uri="{BB962C8B-B14F-4D97-AF65-F5344CB8AC3E}">
        <p14:creationId xmlns:p14="http://schemas.microsoft.com/office/powerpoint/2010/main" val="442830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A262AAE-92EF-42F3-927C-A6528C524FC1}" type="datetimeFigureOut">
              <a:rPr lang="en-US" smtClean="0"/>
              <a:t>1/27/2023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52F135-E7C3-4F73-9D20-158CC7C4C6DE}" type="slidenum">
              <a:rPr lang="en-US" smtClean="0"/>
              <a:t>‹#›</a:t>
            </a:fld>
            <a:endParaRPr lang="en-US"/>
          </a:p>
        </p:txBody>
      </p:sp>
    </p:spTree>
    <p:extLst>
      <p:ext uri="{BB962C8B-B14F-4D97-AF65-F5344CB8AC3E}">
        <p14:creationId xmlns:p14="http://schemas.microsoft.com/office/powerpoint/2010/main" val="3005348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262AAE-92EF-42F3-927C-A6528C524FC1}" type="datetimeFigureOut">
              <a:rPr lang="en-US" smtClean="0"/>
              <a:t>1/27/2023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52F135-E7C3-4F73-9D20-158CC7C4C6DE}" type="slidenum">
              <a:rPr lang="en-US" smtClean="0"/>
              <a:t>‹#›</a:t>
            </a:fld>
            <a:endParaRPr lang="en-US"/>
          </a:p>
        </p:txBody>
      </p:sp>
    </p:spTree>
    <p:extLst>
      <p:ext uri="{BB962C8B-B14F-4D97-AF65-F5344CB8AC3E}">
        <p14:creationId xmlns:p14="http://schemas.microsoft.com/office/powerpoint/2010/main" val="1837261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A262AAE-92EF-42F3-927C-A6528C524FC1}" type="datetimeFigureOut">
              <a:rPr lang="en-US" smtClean="0"/>
              <a:t>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52F135-E7C3-4F73-9D20-158CC7C4C6DE}" type="slidenum">
              <a:rPr lang="en-US" smtClean="0"/>
              <a:t>‹#›</a:t>
            </a:fld>
            <a:endParaRPr lang="en-US"/>
          </a:p>
        </p:txBody>
      </p:sp>
    </p:spTree>
    <p:extLst>
      <p:ext uri="{BB962C8B-B14F-4D97-AF65-F5344CB8AC3E}">
        <p14:creationId xmlns:p14="http://schemas.microsoft.com/office/powerpoint/2010/main" val="504414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A262AAE-92EF-42F3-927C-A6528C524FC1}" type="datetimeFigureOut">
              <a:rPr lang="en-US" smtClean="0"/>
              <a:t>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52F135-E7C3-4F73-9D20-158CC7C4C6DE}"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2586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AA262AAE-92EF-42F3-927C-A6528C524FC1}" type="datetimeFigureOut">
              <a:rPr lang="en-US" smtClean="0"/>
              <a:t>1/27/2023</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A52F135-E7C3-4F73-9D20-158CC7C4C6DE}"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8365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054D2-F3E9-B524-AE07-C64B62A26B5F}"/>
              </a:ext>
            </a:extLst>
          </p:cNvPr>
          <p:cNvSpPr>
            <a:spLocks noGrp="1"/>
          </p:cNvSpPr>
          <p:nvPr>
            <p:ph type="ctrTitle"/>
          </p:nvPr>
        </p:nvSpPr>
        <p:spPr/>
        <p:txBody>
          <a:bodyPr>
            <a:normAutofit fontScale="90000"/>
          </a:bodyPr>
          <a:lstStyle/>
          <a:p>
            <a:r>
              <a:rPr lang="en-US" b="1" dirty="0"/>
              <a:t>Non Banking Financial Institution / Non Banking Financial Corporation (NBFCs) </a:t>
            </a:r>
            <a:endParaRPr lang="en-US" dirty="0"/>
          </a:p>
        </p:txBody>
      </p:sp>
    </p:spTree>
    <p:extLst>
      <p:ext uri="{BB962C8B-B14F-4D97-AF65-F5344CB8AC3E}">
        <p14:creationId xmlns:p14="http://schemas.microsoft.com/office/powerpoint/2010/main" val="8545354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CCFEB-6C5A-EB96-521F-7DEB3E2FF627}"/>
              </a:ext>
            </a:extLst>
          </p:cNvPr>
          <p:cNvSpPr>
            <a:spLocks noGrp="1"/>
          </p:cNvSpPr>
          <p:nvPr>
            <p:ph type="title"/>
          </p:nvPr>
        </p:nvSpPr>
        <p:spPr/>
        <p:txBody>
          <a:bodyPr>
            <a:normAutofit/>
          </a:bodyPr>
          <a:lstStyle/>
          <a:p>
            <a:r>
              <a:rPr lang="en-US" b="1" dirty="0"/>
              <a:t>The main features of development institutions are: </a:t>
            </a:r>
          </a:p>
        </p:txBody>
      </p:sp>
      <p:sp>
        <p:nvSpPr>
          <p:cNvPr id="3" name="Content Placeholder 2">
            <a:extLst>
              <a:ext uri="{FF2B5EF4-FFF2-40B4-BE49-F238E27FC236}">
                <a16:creationId xmlns:a16="http://schemas.microsoft.com/office/drawing/2014/main" id="{70C81815-67EE-9BAF-1EC3-F5C7E746F7EB}"/>
              </a:ext>
            </a:extLst>
          </p:cNvPr>
          <p:cNvSpPr>
            <a:spLocks noGrp="1"/>
          </p:cNvSpPr>
          <p:nvPr>
            <p:ph idx="1"/>
          </p:nvPr>
        </p:nvSpPr>
        <p:spPr/>
        <p:txBody>
          <a:bodyPr/>
          <a:lstStyle/>
          <a:p>
            <a:r>
              <a:rPr lang="en-US" dirty="0"/>
              <a:t>They are specialized financial institutions</a:t>
            </a:r>
          </a:p>
          <a:p>
            <a:r>
              <a:rPr lang="en-US" dirty="0"/>
              <a:t>They provide medium and long term finance </a:t>
            </a:r>
          </a:p>
          <a:p>
            <a:r>
              <a:rPr lang="en-US" dirty="0"/>
              <a:t>Generally they do not accept deposits from the public </a:t>
            </a:r>
          </a:p>
          <a:p>
            <a:r>
              <a:rPr lang="en-US" dirty="0"/>
              <a:t>They provide multipurpose financial assistance </a:t>
            </a:r>
          </a:p>
          <a:p>
            <a:r>
              <a:rPr lang="en-US" dirty="0"/>
              <a:t>Their primary objective is to promote the economic development of the country </a:t>
            </a:r>
          </a:p>
          <a:p>
            <a:r>
              <a:rPr lang="en-US" dirty="0"/>
              <a:t>They encourage small and new entrepreneurs and work in the general interest of the country </a:t>
            </a:r>
          </a:p>
        </p:txBody>
      </p:sp>
    </p:spTree>
    <p:extLst>
      <p:ext uri="{BB962C8B-B14F-4D97-AF65-F5344CB8AC3E}">
        <p14:creationId xmlns:p14="http://schemas.microsoft.com/office/powerpoint/2010/main" val="39327173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2602C-6C1D-CC6B-8881-9E9BCB20883B}"/>
              </a:ext>
            </a:extLst>
          </p:cNvPr>
          <p:cNvSpPr>
            <a:spLocks noGrp="1"/>
          </p:cNvSpPr>
          <p:nvPr>
            <p:ph type="title"/>
          </p:nvPr>
        </p:nvSpPr>
        <p:spPr/>
        <p:txBody>
          <a:bodyPr/>
          <a:lstStyle/>
          <a:p>
            <a:r>
              <a:rPr lang="en-US" b="1" dirty="0"/>
              <a:t>Specialized Institutions</a:t>
            </a:r>
          </a:p>
        </p:txBody>
      </p:sp>
      <p:sp>
        <p:nvSpPr>
          <p:cNvPr id="3" name="Content Placeholder 2">
            <a:extLst>
              <a:ext uri="{FF2B5EF4-FFF2-40B4-BE49-F238E27FC236}">
                <a16:creationId xmlns:a16="http://schemas.microsoft.com/office/drawing/2014/main" id="{3FA07C89-8E6A-E71B-4D58-9D36E9B0E12B}"/>
              </a:ext>
            </a:extLst>
          </p:cNvPr>
          <p:cNvSpPr>
            <a:spLocks noGrp="1"/>
          </p:cNvSpPr>
          <p:nvPr>
            <p:ph idx="1"/>
          </p:nvPr>
        </p:nvSpPr>
        <p:spPr/>
        <p:txBody>
          <a:bodyPr/>
          <a:lstStyle/>
          <a:p>
            <a:pPr marL="0" indent="0" algn="just">
              <a:buNone/>
            </a:pPr>
            <a:r>
              <a:rPr lang="en-US" dirty="0"/>
              <a:t>They are the institutions that provide assistance to special sectors like housing, infrastructure, agriculture, etc. These institutions generally do not accept deposits from the public. NABARD, NHB, NHAI &amp; EXIM Bank fall under this category.</a:t>
            </a:r>
          </a:p>
        </p:txBody>
      </p:sp>
    </p:spTree>
    <p:extLst>
      <p:ext uri="{BB962C8B-B14F-4D97-AF65-F5344CB8AC3E}">
        <p14:creationId xmlns:p14="http://schemas.microsoft.com/office/powerpoint/2010/main" val="41620373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2011FC-AA21-053E-9545-C17AE11CDB0F}"/>
              </a:ext>
            </a:extLst>
          </p:cNvPr>
          <p:cNvSpPr>
            <a:spLocks noGrp="1"/>
          </p:cNvSpPr>
          <p:nvPr>
            <p:ph type="title"/>
          </p:nvPr>
        </p:nvSpPr>
        <p:spPr/>
        <p:txBody>
          <a:bodyPr/>
          <a:lstStyle/>
          <a:p>
            <a:r>
              <a:rPr lang="en-US" b="1" dirty="0"/>
              <a:t>Investment Institutions </a:t>
            </a:r>
          </a:p>
        </p:txBody>
      </p:sp>
      <p:sp>
        <p:nvSpPr>
          <p:cNvPr id="3" name="Content Placeholder 2">
            <a:extLst>
              <a:ext uri="{FF2B5EF4-FFF2-40B4-BE49-F238E27FC236}">
                <a16:creationId xmlns:a16="http://schemas.microsoft.com/office/drawing/2014/main" id="{A3B64BF3-AE6C-F89B-A0FB-8082F9D3934A}"/>
              </a:ext>
            </a:extLst>
          </p:cNvPr>
          <p:cNvSpPr>
            <a:spLocks noGrp="1"/>
          </p:cNvSpPr>
          <p:nvPr>
            <p:ph idx="1"/>
          </p:nvPr>
        </p:nvSpPr>
        <p:spPr/>
        <p:txBody>
          <a:bodyPr/>
          <a:lstStyle/>
          <a:p>
            <a:pPr marL="0" indent="0" algn="just">
              <a:buNone/>
            </a:pPr>
            <a:r>
              <a:rPr lang="en-US" dirty="0"/>
              <a:t>They are the institutions that acquire and trade in securities mainly in the capital market. They mobilize savings of public in various forms other than in the form of demand deposits and utilize the same for investment activities mainly in the capital market. LIC, GIC &amp; UTI fall under this category.</a:t>
            </a:r>
          </a:p>
        </p:txBody>
      </p:sp>
    </p:spTree>
    <p:extLst>
      <p:ext uri="{BB962C8B-B14F-4D97-AF65-F5344CB8AC3E}">
        <p14:creationId xmlns:p14="http://schemas.microsoft.com/office/powerpoint/2010/main" val="22595302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E0E97-EF3A-E77B-E4E6-33A08FE51F59}"/>
              </a:ext>
            </a:extLst>
          </p:cNvPr>
          <p:cNvSpPr>
            <a:spLocks noGrp="1"/>
          </p:cNvSpPr>
          <p:nvPr>
            <p:ph type="title"/>
          </p:nvPr>
        </p:nvSpPr>
        <p:spPr/>
        <p:txBody>
          <a:bodyPr/>
          <a:lstStyle/>
          <a:p>
            <a:pPr marL="0" indent="0">
              <a:buNone/>
            </a:pPr>
            <a:r>
              <a:rPr lang="en-US" b="1" dirty="0"/>
              <a:t>Other Institutions </a:t>
            </a:r>
          </a:p>
        </p:txBody>
      </p:sp>
      <p:sp>
        <p:nvSpPr>
          <p:cNvPr id="3" name="Content Placeholder 2">
            <a:extLst>
              <a:ext uri="{FF2B5EF4-FFF2-40B4-BE49-F238E27FC236}">
                <a16:creationId xmlns:a16="http://schemas.microsoft.com/office/drawing/2014/main" id="{245E43F4-5C12-C168-D776-FF09AD80158F}"/>
              </a:ext>
            </a:extLst>
          </p:cNvPr>
          <p:cNvSpPr>
            <a:spLocks noGrp="1"/>
          </p:cNvSpPr>
          <p:nvPr>
            <p:ph idx="1"/>
          </p:nvPr>
        </p:nvSpPr>
        <p:spPr/>
        <p:txBody>
          <a:bodyPr/>
          <a:lstStyle/>
          <a:p>
            <a:pPr marL="0" indent="0" algn="just">
              <a:buNone/>
            </a:pPr>
            <a:r>
              <a:rPr lang="en-US" dirty="0"/>
              <a:t>They are the institutions that carry a particular activity like Core Investment, Micro Financing, Equipment Leasing, Hire Purchasing Finance, Housing Finance, Mutual Benefit (Nidhi) Company, Chit Fund Company, etc. </a:t>
            </a:r>
          </a:p>
        </p:txBody>
      </p:sp>
    </p:spTree>
    <p:extLst>
      <p:ext uri="{BB962C8B-B14F-4D97-AF65-F5344CB8AC3E}">
        <p14:creationId xmlns:p14="http://schemas.microsoft.com/office/powerpoint/2010/main" val="2065315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86490D-A5E0-D48E-0C98-77250606A496}"/>
              </a:ext>
            </a:extLst>
          </p:cNvPr>
          <p:cNvSpPr>
            <a:spLocks noGrp="1"/>
          </p:cNvSpPr>
          <p:nvPr>
            <p:ph type="title"/>
          </p:nvPr>
        </p:nvSpPr>
        <p:spPr/>
        <p:txBody>
          <a:bodyPr>
            <a:normAutofit fontScale="90000"/>
          </a:bodyPr>
          <a:lstStyle/>
          <a:p>
            <a:r>
              <a:rPr lang="en-US" b="1" dirty="0"/>
              <a:t>Non Banking Financial Institution / Non Banking Financial Corporation (NBFCs) </a:t>
            </a:r>
          </a:p>
        </p:txBody>
      </p:sp>
      <p:sp>
        <p:nvSpPr>
          <p:cNvPr id="3" name="Content Placeholder 2">
            <a:extLst>
              <a:ext uri="{FF2B5EF4-FFF2-40B4-BE49-F238E27FC236}">
                <a16:creationId xmlns:a16="http://schemas.microsoft.com/office/drawing/2014/main" id="{F2038FEE-AF53-1696-5CA0-99CF0D6032EF}"/>
              </a:ext>
            </a:extLst>
          </p:cNvPr>
          <p:cNvSpPr>
            <a:spLocks noGrp="1"/>
          </p:cNvSpPr>
          <p:nvPr>
            <p:ph idx="1"/>
          </p:nvPr>
        </p:nvSpPr>
        <p:spPr/>
        <p:txBody>
          <a:bodyPr>
            <a:normAutofit/>
          </a:bodyPr>
          <a:lstStyle/>
          <a:p>
            <a:pPr marL="0" indent="0" algn="just">
              <a:buNone/>
            </a:pPr>
            <a:r>
              <a:rPr lang="en-US" dirty="0"/>
              <a:t>A Non Banking Financial Institution popularly called as Non Banking Financial Company (NBFC) refers to a specialized financial institution other than a banking institution that mobilizes the savings of a certain segment of the public and lends the same to the individual and corporate customers to meet their specialized needs. It is registered under the Companies Act, and is engaged in the business of lending to specialized purposes and investing in shares, debentures, bonds, etc. As per section 45(1)(f) of the Reserve Bank of India Act, a non banking financial company is a non banking institution which is a company and which has its principal business the receiving of deposits under any scheme or lending in any manner. It is compulsory for a NBFC to get itself registered with RBI as a deposit accepting company. A company intending to do the business as a NBFC must have a minimum of Rs. 25 lakhs as owned fund. It should have more than 50% of assets in the form of financial assets and more than 50% of income as income from financial assets.</a:t>
            </a:r>
          </a:p>
        </p:txBody>
      </p:sp>
    </p:spTree>
    <p:extLst>
      <p:ext uri="{BB962C8B-B14F-4D97-AF65-F5344CB8AC3E}">
        <p14:creationId xmlns:p14="http://schemas.microsoft.com/office/powerpoint/2010/main" val="8389065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54FD7-2086-E443-A81E-5829BB9B8562}"/>
              </a:ext>
            </a:extLst>
          </p:cNvPr>
          <p:cNvSpPr>
            <a:spLocks noGrp="1"/>
          </p:cNvSpPr>
          <p:nvPr>
            <p:ph type="title"/>
          </p:nvPr>
        </p:nvSpPr>
        <p:spPr/>
        <p:txBody>
          <a:bodyPr>
            <a:normAutofit/>
          </a:bodyPr>
          <a:lstStyle/>
          <a:p>
            <a:r>
              <a:rPr lang="en-US" b="1" dirty="0"/>
              <a:t>Types of Non Banking Financial Companies (NBFCs) </a:t>
            </a:r>
          </a:p>
        </p:txBody>
      </p:sp>
      <p:sp>
        <p:nvSpPr>
          <p:cNvPr id="3" name="Content Placeholder 2">
            <a:extLst>
              <a:ext uri="{FF2B5EF4-FFF2-40B4-BE49-F238E27FC236}">
                <a16:creationId xmlns:a16="http://schemas.microsoft.com/office/drawing/2014/main" id="{AF704EA2-2E54-A9B2-1E59-584D85723E34}"/>
              </a:ext>
            </a:extLst>
          </p:cNvPr>
          <p:cNvSpPr>
            <a:spLocks noGrp="1"/>
          </p:cNvSpPr>
          <p:nvPr>
            <p:ph idx="1"/>
          </p:nvPr>
        </p:nvSpPr>
        <p:spPr/>
        <p:txBody>
          <a:bodyPr>
            <a:normAutofit/>
          </a:bodyPr>
          <a:lstStyle/>
          <a:p>
            <a:pPr marL="0" indent="0" algn="just">
              <a:buNone/>
            </a:pPr>
            <a:r>
              <a:rPr lang="en-US" dirty="0"/>
              <a:t>NBFCs are classified in two ways </a:t>
            </a:r>
          </a:p>
          <a:p>
            <a:pPr marL="0" indent="0" algn="just">
              <a:buNone/>
            </a:pPr>
            <a:r>
              <a:rPr lang="en-US" dirty="0"/>
              <a:t>(1) Classification as per RBI and </a:t>
            </a:r>
          </a:p>
          <a:p>
            <a:pPr marL="0" indent="0" algn="just">
              <a:buNone/>
            </a:pPr>
            <a:r>
              <a:rPr lang="en-US" dirty="0"/>
              <a:t>(2) Classification on the basis of activities performed or General Classification </a:t>
            </a:r>
          </a:p>
        </p:txBody>
      </p:sp>
    </p:spTree>
    <p:extLst>
      <p:ext uri="{BB962C8B-B14F-4D97-AF65-F5344CB8AC3E}">
        <p14:creationId xmlns:p14="http://schemas.microsoft.com/office/powerpoint/2010/main" val="24033431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AB896-2005-5353-C86A-3BE2D7423909}"/>
              </a:ext>
            </a:extLst>
          </p:cNvPr>
          <p:cNvSpPr>
            <a:spLocks noGrp="1"/>
          </p:cNvSpPr>
          <p:nvPr>
            <p:ph type="title"/>
          </p:nvPr>
        </p:nvSpPr>
        <p:spPr/>
        <p:txBody>
          <a:bodyPr/>
          <a:lstStyle/>
          <a:p>
            <a:r>
              <a:rPr lang="en-US" b="1" dirty="0"/>
              <a:t>Classification as per RBI </a:t>
            </a:r>
            <a:endParaRPr lang="en-US" dirty="0"/>
          </a:p>
        </p:txBody>
      </p:sp>
      <p:sp>
        <p:nvSpPr>
          <p:cNvPr id="3" name="Content Placeholder 2">
            <a:extLst>
              <a:ext uri="{FF2B5EF4-FFF2-40B4-BE49-F238E27FC236}">
                <a16:creationId xmlns:a16="http://schemas.microsoft.com/office/drawing/2014/main" id="{33ED23AA-1A22-0F14-12E4-303DA4F624A9}"/>
              </a:ext>
            </a:extLst>
          </p:cNvPr>
          <p:cNvSpPr>
            <a:spLocks noGrp="1"/>
          </p:cNvSpPr>
          <p:nvPr>
            <p:ph idx="1"/>
          </p:nvPr>
        </p:nvSpPr>
        <p:spPr/>
        <p:txBody>
          <a:bodyPr/>
          <a:lstStyle/>
          <a:p>
            <a:pPr marL="0" indent="0" algn="just">
              <a:buNone/>
            </a:pPr>
            <a:r>
              <a:rPr lang="en-US" dirty="0"/>
              <a:t>According to RBI, the NBFCs are classified into three categories viz., </a:t>
            </a:r>
          </a:p>
          <a:p>
            <a:pPr marL="514350" indent="-514350" algn="just">
              <a:buAutoNum type="arabicParenBoth"/>
            </a:pPr>
            <a:r>
              <a:rPr lang="en-US" dirty="0"/>
              <a:t>Asset Financing Companies, </a:t>
            </a:r>
          </a:p>
          <a:p>
            <a:pPr marL="514350" indent="-514350" algn="just">
              <a:buAutoNum type="arabicParenBoth"/>
            </a:pPr>
            <a:r>
              <a:rPr lang="en-US" dirty="0"/>
              <a:t>Investment Companies and </a:t>
            </a:r>
          </a:p>
          <a:p>
            <a:pPr marL="514350" indent="-514350" algn="just">
              <a:buAutoNum type="arabicParenBoth"/>
            </a:pPr>
            <a:r>
              <a:rPr lang="en-US" dirty="0"/>
              <a:t>Loan Companies</a:t>
            </a:r>
          </a:p>
          <a:p>
            <a:pPr marL="0" indent="0">
              <a:buNone/>
            </a:pPr>
            <a:endParaRPr lang="en-US" dirty="0"/>
          </a:p>
        </p:txBody>
      </p:sp>
    </p:spTree>
    <p:extLst>
      <p:ext uri="{BB962C8B-B14F-4D97-AF65-F5344CB8AC3E}">
        <p14:creationId xmlns:p14="http://schemas.microsoft.com/office/powerpoint/2010/main" val="33031964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3CACD-B08A-A119-42E7-FA2681CB8B27}"/>
              </a:ext>
            </a:extLst>
          </p:cNvPr>
          <p:cNvSpPr>
            <a:spLocks noGrp="1"/>
          </p:cNvSpPr>
          <p:nvPr>
            <p:ph type="title"/>
          </p:nvPr>
        </p:nvSpPr>
        <p:spPr/>
        <p:txBody>
          <a:bodyPr/>
          <a:lstStyle/>
          <a:p>
            <a:r>
              <a:rPr lang="en-US" b="1" dirty="0"/>
              <a:t>Asset Financing Companies </a:t>
            </a:r>
          </a:p>
        </p:txBody>
      </p:sp>
      <p:sp>
        <p:nvSpPr>
          <p:cNvPr id="3" name="Content Placeholder 2">
            <a:extLst>
              <a:ext uri="{FF2B5EF4-FFF2-40B4-BE49-F238E27FC236}">
                <a16:creationId xmlns:a16="http://schemas.microsoft.com/office/drawing/2014/main" id="{8EFF4AA8-3370-5D95-336C-AEDD28FA01EE}"/>
              </a:ext>
            </a:extLst>
          </p:cNvPr>
          <p:cNvSpPr>
            <a:spLocks noGrp="1"/>
          </p:cNvSpPr>
          <p:nvPr>
            <p:ph idx="1"/>
          </p:nvPr>
        </p:nvSpPr>
        <p:spPr/>
        <p:txBody>
          <a:bodyPr/>
          <a:lstStyle/>
          <a:p>
            <a:pPr marL="0" indent="0" algn="just">
              <a:buNone/>
            </a:pPr>
            <a:r>
              <a:rPr lang="en-US" dirty="0"/>
              <a:t>These are the companies whose business is to provide finance for purchase of physical assets like automobiles, tractors, earth moving and material handling </a:t>
            </a:r>
            <a:r>
              <a:rPr lang="en-US" dirty="0" err="1"/>
              <a:t>equipments</a:t>
            </a:r>
            <a:r>
              <a:rPr lang="en-US" dirty="0"/>
              <a:t>, etc. (Example - Bajaj Auto Finance Corporation, Fullerton India).</a:t>
            </a:r>
          </a:p>
        </p:txBody>
      </p:sp>
    </p:spTree>
    <p:extLst>
      <p:ext uri="{BB962C8B-B14F-4D97-AF65-F5344CB8AC3E}">
        <p14:creationId xmlns:p14="http://schemas.microsoft.com/office/powerpoint/2010/main" val="11889614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B407E1-44D1-1683-B50D-AF31B9DF5395}"/>
              </a:ext>
            </a:extLst>
          </p:cNvPr>
          <p:cNvSpPr>
            <a:spLocks noGrp="1"/>
          </p:cNvSpPr>
          <p:nvPr>
            <p:ph type="title"/>
          </p:nvPr>
        </p:nvSpPr>
        <p:spPr/>
        <p:txBody>
          <a:bodyPr/>
          <a:lstStyle/>
          <a:p>
            <a:r>
              <a:rPr lang="en-US" b="1" dirty="0"/>
              <a:t>Investment Companies</a:t>
            </a:r>
          </a:p>
        </p:txBody>
      </p:sp>
      <p:sp>
        <p:nvSpPr>
          <p:cNvPr id="3" name="Content Placeholder 2">
            <a:extLst>
              <a:ext uri="{FF2B5EF4-FFF2-40B4-BE49-F238E27FC236}">
                <a16:creationId xmlns:a16="http://schemas.microsoft.com/office/drawing/2014/main" id="{BF430139-F0DD-0EE1-9A34-F6D624A97D81}"/>
              </a:ext>
            </a:extLst>
          </p:cNvPr>
          <p:cNvSpPr>
            <a:spLocks noGrp="1"/>
          </p:cNvSpPr>
          <p:nvPr>
            <p:ph idx="1"/>
          </p:nvPr>
        </p:nvSpPr>
        <p:spPr/>
        <p:txBody>
          <a:bodyPr/>
          <a:lstStyle/>
          <a:p>
            <a:pPr marL="0" indent="0" algn="just">
              <a:buNone/>
            </a:pPr>
            <a:r>
              <a:rPr lang="en-US" dirty="0"/>
              <a:t>These are the companies whose business is to acquire and trade in industrial as well as government securities like shares, stocks, bonds, debentures etc., mainly in the capital market. (Example – Stock Broking Companies, Gilt Firms) </a:t>
            </a:r>
          </a:p>
        </p:txBody>
      </p:sp>
    </p:spTree>
    <p:extLst>
      <p:ext uri="{BB962C8B-B14F-4D97-AF65-F5344CB8AC3E}">
        <p14:creationId xmlns:p14="http://schemas.microsoft.com/office/powerpoint/2010/main" val="42827303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BA27F9-38FA-DF7D-44A9-0ED8BD776A64}"/>
              </a:ext>
            </a:extLst>
          </p:cNvPr>
          <p:cNvSpPr>
            <a:spLocks noGrp="1"/>
          </p:cNvSpPr>
          <p:nvPr>
            <p:ph type="title"/>
          </p:nvPr>
        </p:nvSpPr>
        <p:spPr/>
        <p:txBody>
          <a:bodyPr/>
          <a:lstStyle/>
          <a:p>
            <a:r>
              <a:rPr lang="en-US" b="1" dirty="0"/>
              <a:t>Loan Companies</a:t>
            </a:r>
          </a:p>
        </p:txBody>
      </p:sp>
      <p:sp>
        <p:nvSpPr>
          <p:cNvPr id="3" name="Content Placeholder 2">
            <a:extLst>
              <a:ext uri="{FF2B5EF4-FFF2-40B4-BE49-F238E27FC236}">
                <a16:creationId xmlns:a16="http://schemas.microsoft.com/office/drawing/2014/main" id="{AE5D61B4-DBB9-E4B6-7102-48EF889BA2B7}"/>
              </a:ext>
            </a:extLst>
          </p:cNvPr>
          <p:cNvSpPr>
            <a:spLocks noGrp="1"/>
          </p:cNvSpPr>
          <p:nvPr>
            <p:ph idx="1"/>
          </p:nvPr>
        </p:nvSpPr>
        <p:spPr/>
        <p:txBody>
          <a:bodyPr/>
          <a:lstStyle/>
          <a:p>
            <a:pPr marL="0" indent="0">
              <a:buNone/>
            </a:pPr>
            <a:r>
              <a:rPr lang="en-US" dirty="0"/>
              <a:t>These are the companies whose business is to give loans to activities other than their own. They </a:t>
            </a:r>
            <a:r>
              <a:rPr lang="en-US" dirty="0" err="1"/>
              <a:t>givedifferent</a:t>
            </a:r>
            <a:r>
              <a:rPr lang="en-US" dirty="0"/>
              <a:t> kinds of loans like housing loans, gold loans, etc. (Example – </a:t>
            </a:r>
            <a:r>
              <a:rPr lang="en-US" dirty="0" err="1"/>
              <a:t>Mannappuram</a:t>
            </a:r>
            <a:r>
              <a:rPr lang="en-US" dirty="0"/>
              <a:t> Gold Finance, Muthoot Finance, </a:t>
            </a:r>
            <a:r>
              <a:rPr lang="en-US" dirty="0" err="1"/>
              <a:t>Atica</a:t>
            </a:r>
            <a:r>
              <a:rPr lang="en-US" dirty="0"/>
              <a:t> Gold Finance, HDFC, etc.) </a:t>
            </a:r>
          </a:p>
        </p:txBody>
      </p:sp>
    </p:spTree>
    <p:extLst>
      <p:ext uri="{BB962C8B-B14F-4D97-AF65-F5344CB8AC3E}">
        <p14:creationId xmlns:p14="http://schemas.microsoft.com/office/powerpoint/2010/main" val="25060729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F854D5-C23D-D235-6DAA-75C44CEBC4F5}"/>
              </a:ext>
            </a:extLst>
          </p:cNvPr>
          <p:cNvSpPr>
            <a:spLocks noGrp="1"/>
          </p:cNvSpPr>
          <p:nvPr>
            <p:ph type="title"/>
          </p:nvPr>
        </p:nvSpPr>
        <p:spPr/>
        <p:txBody>
          <a:bodyPr>
            <a:normAutofit fontScale="90000"/>
          </a:bodyPr>
          <a:lstStyle/>
          <a:p>
            <a:r>
              <a:rPr lang="en-US" b="1" dirty="0"/>
              <a:t>Classification on the basis of activity performed or General classification</a:t>
            </a:r>
          </a:p>
        </p:txBody>
      </p:sp>
      <p:sp>
        <p:nvSpPr>
          <p:cNvPr id="3" name="Content Placeholder 2">
            <a:extLst>
              <a:ext uri="{FF2B5EF4-FFF2-40B4-BE49-F238E27FC236}">
                <a16:creationId xmlns:a16="http://schemas.microsoft.com/office/drawing/2014/main" id="{2328D0EB-7792-D514-45FB-4FB1EFBCBB96}"/>
              </a:ext>
            </a:extLst>
          </p:cNvPr>
          <p:cNvSpPr>
            <a:spLocks noGrp="1"/>
          </p:cNvSpPr>
          <p:nvPr>
            <p:ph idx="1"/>
          </p:nvPr>
        </p:nvSpPr>
        <p:spPr/>
        <p:txBody>
          <a:bodyPr/>
          <a:lstStyle/>
          <a:p>
            <a:pPr marL="0" indent="0">
              <a:buNone/>
            </a:pPr>
            <a:r>
              <a:rPr lang="en-US" dirty="0"/>
              <a:t>On the basis of activities performed or according to general classification, the NBFCs are classified into four categories viz., </a:t>
            </a:r>
          </a:p>
          <a:p>
            <a:pPr marL="514350" indent="-514350">
              <a:buAutoNum type="arabicParenBoth"/>
            </a:pPr>
            <a:r>
              <a:rPr lang="en-US" dirty="0"/>
              <a:t>Development Institutions </a:t>
            </a:r>
          </a:p>
          <a:p>
            <a:pPr marL="514350" indent="-514350">
              <a:buAutoNum type="arabicParenBoth"/>
            </a:pPr>
            <a:r>
              <a:rPr lang="en-US" dirty="0"/>
              <a:t>Specialized Institutions </a:t>
            </a:r>
          </a:p>
          <a:p>
            <a:pPr marL="514350" indent="-514350">
              <a:buAutoNum type="arabicParenBoth"/>
            </a:pPr>
            <a:r>
              <a:rPr lang="en-US" dirty="0"/>
              <a:t>Investment Institutions </a:t>
            </a:r>
          </a:p>
          <a:p>
            <a:pPr marL="514350" indent="-514350">
              <a:buAutoNum type="arabicParenBoth"/>
            </a:pPr>
            <a:r>
              <a:rPr lang="en-US" dirty="0"/>
              <a:t>Other Institutions</a:t>
            </a:r>
          </a:p>
        </p:txBody>
      </p:sp>
    </p:spTree>
    <p:extLst>
      <p:ext uri="{BB962C8B-B14F-4D97-AF65-F5344CB8AC3E}">
        <p14:creationId xmlns:p14="http://schemas.microsoft.com/office/powerpoint/2010/main" val="29487153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5CC2F-4771-E43A-A457-9F7CD269DC3B}"/>
              </a:ext>
            </a:extLst>
          </p:cNvPr>
          <p:cNvSpPr>
            <a:spLocks noGrp="1"/>
          </p:cNvSpPr>
          <p:nvPr>
            <p:ph type="title"/>
          </p:nvPr>
        </p:nvSpPr>
        <p:spPr/>
        <p:txBody>
          <a:bodyPr/>
          <a:lstStyle/>
          <a:p>
            <a:r>
              <a:rPr lang="en-US" b="1" dirty="0"/>
              <a:t>Development Institutions </a:t>
            </a:r>
          </a:p>
        </p:txBody>
      </p:sp>
      <p:sp>
        <p:nvSpPr>
          <p:cNvPr id="3" name="Content Placeholder 2">
            <a:extLst>
              <a:ext uri="{FF2B5EF4-FFF2-40B4-BE49-F238E27FC236}">
                <a16:creationId xmlns:a16="http://schemas.microsoft.com/office/drawing/2014/main" id="{AF067B0E-D9A7-D22C-829D-CE91C383C3C4}"/>
              </a:ext>
            </a:extLst>
          </p:cNvPr>
          <p:cNvSpPr>
            <a:spLocks noGrp="1"/>
          </p:cNvSpPr>
          <p:nvPr>
            <p:ph idx="1"/>
          </p:nvPr>
        </p:nvSpPr>
        <p:spPr/>
        <p:txBody>
          <a:bodyPr>
            <a:normAutofit/>
          </a:bodyPr>
          <a:lstStyle/>
          <a:p>
            <a:pPr marL="0" indent="0" algn="just">
              <a:buNone/>
            </a:pPr>
            <a:r>
              <a:rPr lang="en-US" dirty="0"/>
              <a:t>They are the institutions that provide long term finance for agriculture and industrial development purposes. These are multipurpose institutions that provide not only credit facility but also assist in discovering investment projects, preparing project reports, arranging technical advice, managing industrial units, underwriting, promotional activities, etc. Basically they are intended to develop backward regions as well as small and new entrepreneurs. They provide medium and long term finance to business units mainly for acquisition / development of basic facilities like land and buildings, plant and machinery, etc. These institutions generally do not accept deposits from the public. IDBI, ICICI, IFCI, SIDBI, SFCs &amp; SIDC fall under this category. </a:t>
            </a:r>
          </a:p>
        </p:txBody>
      </p:sp>
    </p:spTree>
    <p:extLst>
      <p:ext uri="{BB962C8B-B14F-4D97-AF65-F5344CB8AC3E}">
        <p14:creationId xmlns:p14="http://schemas.microsoft.com/office/powerpoint/2010/main" val="10804085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9</TotalTime>
  <Words>796</Words>
  <Application>Microsoft Office PowerPoint</Application>
  <PresentationFormat>Widescreen</PresentationFormat>
  <Paragraphs>39</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Tw Cen MT</vt:lpstr>
      <vt:lpstr>Tw Cen MT Condensed</vt:lpstr>
      <vt:lpstr>Wingdings 3</vt:lpstr>
      <vt:lpstr>Integral</vt:lpstr>
      <vt:lpstr>Non Banking Financial Institution / Non Banking Financial Corporation (NBFCs) </vt:lpstr>
      <vt:lpstr>Non Banking Financial Institution / Non Banking Financial Corporation (NBFCs) </vt:lpstr>
      <vt:lpstr>Types of Non Banking Financial Companies (NBFCs) </vt:lpstr>
      <vt:lpstr>Classification as per RBI </vt:lpstr>
      <vt:lpstr>Asset Financing Companies </vt:lpstr>
      <vt:lpstr>Investment Companies</vt:lpstr>
      <vt:lpstr>Loan Companies</vt:lpstr>
      <vt:lpstr>Classification on the basis of activity performed or General classification</vt:lpstr>
      <vt:lpstr>Development Institutions </vt:lpstr>
      <vt:lpstr>The main features of development institutions are: </vt:lpstr>
      <vt:lpstr>Specialized Institutions</vt:lpstr>
      <vt:lpstr>Investment Institutions </vt:lpstr>
      <vt:lpstr>Other Institutions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Non Banking Financial Institution / Non Banking Financial Corporation (NBFCs) </dc:title>
  <dc:creator>Ananya Priya</dc:creator>
  <cp:lastModifiedBy>Ananya Priya</cp:lastModifiedBy>
  <cp:revision>3</cp:revision>
  <dcterms:created xsi:type="dcterms:W3CDTF">2023-01-27T13:06:15Z</dcterms:created>
  <dcterms:modified xsi:type="dcterms:W3CDTF">2023-01-27T13:15:39Z</dcterms:modified>
</cp:coreProperties>
</file>